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0" r:id="rId2"/>
    <p:sldId id="258" r:id="rId3"/>
    <p:sldId id="268" r:id="rId4"/>
    <p:sldId id="257" r:id="rId5"/>
    <p:sldId id="261" r:id="rId6"/>
    <p:sldId id="263" r:id="rId7"/>
    <p:sldId id="264" r:id="rId8"/>
    <p:sldId id="265" r:id="rId9"/>
    <p:sldId id="266" r:id="rId10"/>
    <p:sldId id="267" r:id="rId11"/>
    <p:sldId id="269" r:id="rId12"/>
    <p:sldId id="271" r:id="rId13"/>
    <p:sldId id="272" r:id="rId14"/>
    <p:sldId id="270" r:id="rId15"/>
    <p:sldId id="273" r:id="rId16"/>
  </p:sldIdLst>
  <p:sldSz cx="12192000" cy="6858000"/>
  <p:notesSz cx="6858000" cy="9144000"/>
  <p:embeddedFontLst>
    <p:embeddedFont>
      <p:font typeface="나눔스퀘어" panose="020B0600000101010101" pitchFamily="50" charset="-127"/>
      <p:regular r:id="rId17"/>
    </p:embeddedFont>
    <p:embeddedFont>
      <p:font typeface="나눔스퀘어 Bold" panose="020B0600000101010101" pitchFamily="50" charset="-127"/>
      <p:bold r:id="rId18"/>
    </p:embeddedFont>
    <p:embeddedFont>
      <p:font typeface="나눔스퀘어 ExtraBold" panose="020B0600000101010101" pitchFamily="50" charset="-127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B4C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14" autoAdjust="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6E4393-F2C1-32DD-2F95-F55B690AD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F48319-36DC-B136-2866-E940C4A67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5A2344-484D-FF40-687D-F32DDD897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1B8A1E-1B4A-A138-1E2B-8C46A2DD6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63AFC6-9708-911A-C83B-EE1233D52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969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3C135-ABD2-8EC8-B042-60C6A3102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0174FF-8AE1-0114-6438-96DAD123DD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4503F8-73D7-2F32-BD50-061760571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664FA0-E9CB-EE2D-C25A-09E8999DF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9E3CDC-2E2B-4553-2F9B-F81E7DCBA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41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A2CFE30-53B9-641F-8924-640741E03D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984C87-7116-7C50-78C7-C8913ACAF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7165B3-D1C8-9E7B-3DB8-2403D14E4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7110EA-77B8-5FF1-9A7F-486CD86B8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1FC9C3-3619-49BA-E927-2951EE0AE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97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439E58-8954-39BB-49E1-605A9B71C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1E0EBD-CEE7-5AB6-A689-7F31846F0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E82E4D-B637-BB74-586E-8347931D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9B3C1C-52F2-1B7E-A08B-1BF759E9C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3B7210-40B1-FA80-C018-215250DB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9927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73EF1-9F75-1CF4-C324-F3033C90E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F56FE5-034A-1A43-6D63-971751F0E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A695ED-B1F3-E666-D414-B3DC0788D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784A6B-0A59-3E15-045D-5BBEB706A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854302-066A-1BDC-E27C-2C975AE9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20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F2B499-741F-72F5-0EB1-050A72900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CE81F6-56C6-E144-A826-6D7F3F4886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A4007D-849A-1E57-75F5-4EDC97BD9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F4F3CB-504A-549D-3417-20B5511FF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F41470-9B0E-C9E7-F4AF-958718113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20384C-648A-7B1D-CC73-811071A42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434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01ED0E-B514-81CC-AF9E-EA9615D45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72FA64-DBFE-8B81-3A54-835042325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33A394-ABAD-5694-E87A-591F616B2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B7F1E54-AE19-527C-095E-C66FED7E1F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21D0773-9F11-878A-1D6E-EC8432585D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10216A-B47E-CF12-C3EB-9CD720DFF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3A4BAA3-FE6C-8A62-A8E2-7E35AF50C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2B414C8-32DC-4A9E-5D30-27424E4ED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807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B7D55B-6CDB-7528-2555-AD1F25564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48B63F-0344-D873-45FF-85C0C9E67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DA031C-B84C-9F31-F96E-941E73816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8BAA65-6176-9587-7E5F-F564F3A24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835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CBB944E-11D5-F58D-74B3-06B918EEB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4261861-3F87-F576-27B2-A685B98CB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468C905-2142-88BF-8E7F-BF1E13E39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733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09AFB3-6FC5-4004-BFC8-67B825167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0A641D-FEDD-47DD-8C95-74E6F31837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D206C8-1664-7197-E6EC-747F620F9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BE8976-C308-90CB-B10E-E73E68C03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3EDCFE-7A21-CCAB-2514-E4FB98565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41149A-DDF7-61CD-D662-F63B0D4EF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74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9F7A4-7CDE-F5DB-9BA8-09DD9D469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DDC201-07F1-0A44-BEB7-3D4ABBE7D9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10300E-EDB7-A4B1-DDC5-7ECB02895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C66CDC-428D-713E-18F5-7045BA098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5D518F-7DEA-F33E-F7F5-A686DE151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DC9050-1A62-B691-5CF6-41A83E2EA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445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C61FF00-7B71-BBE4-F237-89D512CB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6EDE36-11E6-2ED2-6F8B-C29623E4F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111EDF-F4F7-CA94-7514-A214DF6B3B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5EBCE-129C-4706-BA91-B4F71CD0875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AA10EA-CFA9-D897-764E-0441525C8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E20E53-F576-3B88-DD86-D5DC073CD7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EDD69-33E9-47D4-B9C9-04D2E10356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581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물, 보트, 여행이(가) 표시된 사진&#10;&#10;자동 생성된 설명">
            <a:extLst>
              <a:ext uri="{FF2B5EF4-FFF2-40B4-BE49-F238E27FC236}">
                <a16:creationId xmlns:a16="http://schemas.microsoft.com/office/drawing/2014/main" id="{B2F15AB5-9F23-EA9E-E798-39FDDA7405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 brush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56" r="9091" b="103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C248083-EACA-A4BF-0923-B9FE13B33E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2B4C">
              <a:alpha val="7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330A5C-16E7-5344-236D-A7FED5540F57}"/>
              </a:ext>
            </a:extLst>
          </p:cNvPr>
          <p:cNvSpPr txBox="1"/>
          <p:nvPr/>
        </p:nvSpPr>
        <p:spPr>
          <a:xfrm>
            <a:off x="810853" y="2659559"/>
            <a:ext cx="4928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40000"/>
                    </a:prst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Work in Progress</a:t>
            </a:r>
            <a:endParaRPr lang="ko-KR" altLang="en-US" sz="4400" dirty="0">
              <a:ln w="19050">
                <a:noFill/>
              </a:ln>
              <a:solidFill>
                <a:schemeClr val="bg1"/>
              </a:solidFill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347BBA-F3B0-B79E-8FB0-48096BD30BB1}"/>
              </a:ext>
            </a:extLst>
          </p:cNvPr>
          <p:cNvSpPr txBox="1"/>
          <p:nvPr/>
        </p:nvSpPr>
        <p:spPr>
          <a:xfrm>
            <a:off x="810853" y="3429000"/>
            <a:ext cx="4928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40000"/>
                    </a:prst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Streaming protocol &amp; Three JS Texture</a:t>
            </a:r>
            <a:endParaRPr lang="ko-KR" altLang="en-US" sz="2000" dirty="0">
              <a:ln w="19050">
                <a:noFill/>
              </a:ln>
              <a:solidFill>
                <a:schemeClr val="bg1"/>
              </a:solidFill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7247F92A-77D6-E583-9C0A-6AA7834B52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84" r="14479"/>
          <a:stretch/>
        </p:blipFill>
        <p:spPr>
          <a:xfrm>
            <a:off x="10146508" y="6133926"/>
            <a:ext cx="1921667" cy="54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42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pic>
        <p:nvPicPr>
          <p:cNvPr id="2" name="rtsp_on_WebView">
            <a:hlinkClick r:id="" action="ppaction://media"/>
            <a:extLst>
              <a:ext uri="{FF2B5EF4-FFF2-40B4-BE49-F238E27FC236}">
                <a16:creationId xmlns:a16="http://schemas.microsoft.com/office/drawing/2014/main" id="{4EBA2207-C86C-4540-EED7-4F235802D50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8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782" y="1317739"/>
            <a:ext cx="10284435" cy="5335186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7FC61D5-BDE6-707D-879F-4677AA6C5F85}"/>
              </a:ext>
            </a:extLst>
          </p:cNvPr>
          <p:cNvSpPr txBox="1"/>
          <p:nvPr/>
        </p:nvSpPr>
        <p:spPr>
          <a:xfrm>
            <a:off x="953782" y="807570"/>
            <a:ext cx="229539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Android Device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67529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86C77C6-0DE2-CC16-73B2-9C643A2CA02B}"/>
              </a:ext>
            </a:extLst>
          </p:cNvPr>
          <p:cNvSpPr/>
          <p:nvPr/>
        </p:nvSpPr>
        <p:spPr>
          <a:xfrm>
            <a:off x="0" y="0"/>
            <a:ext cx="12192000" cy="1009650"/>
          </a:xfrm>
          <a:prstGeom prst="rect">
            <a:avLst/>
          </a:prstGeom>
          <a:solidFill>
            <a:srgbClr val="182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4042522" y="257572"/>
            <a:ext cx="410695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HLS to THREE JS </a:t>
            </a:r>
            <a:r>
              <a:rPr lang="en-US" altLang="ko-KR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32000"/>
                    </a:prst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Texture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8149478" y="503794"/>
            <a:ext cx="3793752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584785-2A8A-79BE-C62F-A87FD1A0B854}"/>
              </a:ext>
            </a:extLst>
          </p:cNvPr>
          <p:cNvSpPr txBox="1"/>
          <p:nvPr/>
        </p:nvSpPr>
        <p:spPr>
          <a:xfrm>
            <a:off x="5447239" y="3325106"/>
            <a:ext cx="6395138" cy="13080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hls.js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스트리밍 영상을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html video tag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씌워 재생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html video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통해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Three JS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VideoTexture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생성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VideoTexture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Material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활용하여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Mesh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 및 배치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B9BD6B3-14D0-2C5D-C1E0-D1CB4AC69904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68406" y="503794"/>
            <a:ext cx="3574116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FCF448D9-2B07-1A2B-218B-CD3CA4D2A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603" y="1949733"/>
            <a:ext cx="4604890" cy="4058797"/>
          </a:xfrm>
          <a:prstGeom prst="rect">
            <a:avLst/>
          </a:prstGeom>
          <a:ln w="31750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2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4175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518DBD-F06E-842D-D048-7EE66B03D5AA}"/>
              </a:ext>
            </a:extLst>
          </p:cNvPr>
          <p:cNvSpPr txBox="1"/>
          <p:nvPr/>
        </p:nvSpPr>
        <p:spPr>
          <a:xfrm>
            <a:off x="408171" y="1284180"/>
            <a:ext cx="681369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var video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document.getElementById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("video");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let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url_list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[];</a:t>
            </a:r>
          </a:p>
          <a:p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url_list.push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("https://test-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streams.mux.dev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/x36xhzz/x36xhzz.m3u8");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function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play_hls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(video,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url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if (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Hls.isSupported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())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const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hls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new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Hls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debug: true,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});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hls.loadSource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url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hls.attachMedia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(video);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hls.on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Hls.Events.MEDIA_ATTACHED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function ()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video.muted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true;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video.play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});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} else if (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video.canPlayType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("application/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vnd.apple.mpegurl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"))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video.src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url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video.addEventListener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canplay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", function ()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video.play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});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}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}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1DDD75-9EB6-1865-9982-B9213F15AE9E}"/>
              </a:ext>
            </a:extLst>
          </p:cNvPr>
          <p:cNvSpPr txBox="1"/>
          <p:nvPr/>
        </p:nvSpPr>
        <p:spPr>
          <a:xfrm>
            <a:off x="408172" y="666733"/>
            <a:ext cx="1049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main.js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2B505CF-3260-D584-42DB-0027602BE745}"/>
              </a:ext>
            </a:extLst>
          </p:cNvPr>
          <p:cNvCxnSpPr>
            <a:cxnSpLocks/>
          </p:cNvCxnSpPr>
          <p:nvPr/>
        </p:nvCxnSpPr>
        <p:spPr>
          <a:xfrm>
            <a:off x="398646" y="736516"/>
            <a:ext cx="0" cy="236041"/>
          </a:xfrm>
          <a:prstGeom prst="line">
            <a:avLst/>
          </a:prstGeom>
          <a:ln w="50800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584785-2A8A-79BE-C62F-A87FD1A0B854}"/>
              </a:ext>
            </a:extLst>
          </p:cNvPr>
          <p:cNvSpPr txBox="1"/>
          <p:nvPr/>
        </p:nvSpPr>
        <p:spPr>
          <a:xfrm>
            <a:off x="6096000" y="3244334"/>
            <a:ext cx="5563485" cy="369332"/>
          </a:xfrm>
          <a:prstGeom prst="rect">
            <a:avLst/>
          </a:prstGeom>
          <a:noFill/>
          <a:ln>
            <a:solidFill>
              <a:srgbClr val="182B4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hls.js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html video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스트리밍 영상을 재생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5D5E641-C439-761B-891E-FA6010AFFA51}"/>
              </a:ext>
            </a:extLst>
          </p:cNvPr>
          <p:cNvCxnSpPr>
            <a:cxnSpLocks/>
          </p:cNvCxnSpPr>
          <p:nvPr/>
        </p:nvCxnSpPr>
        <p:spPr>
          <a:xfrm>
            <a:off x="686685" y="3026122"/>
            <a:ext cx="1893955" cy="0"/>
          </a:xfrm>
          <a:prstGeom prst="line">
            <a:avLst/>
          </a:prstGeom>
          <a:ln w="34925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10CF39A2-AC4F-B7F1-8451-576F675356FB}"/>
              </a:ext>
            </a:extLst>
          </p:cNvPr>
          <p:cNvGrpSpPr/>
          <p:nvPr/>
        </p:nvGrpSpPr>
        <p:grpSpPr>
          <a:xfrm>
            <a:off x="540283" y="1052794"/>
            <a:ext cx="45719" cy="224360"/>
            <a:chOff x="8067040" y="897566"/>
            <a:chExt cx="71120" cy="349012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90EE03-17F0-4CC0-F1DE-6612AA7C7E58}"/>
                </a:ext>
              </a:extLst>
            </p:cNvPr>
            <p:cNvSpPr/>
            <p:nvPr/>
          </p:nvSpPr>
          <p:spPr>
            <a:xfrm>
              <a:off x="8067040" y="897566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BD77D0B-29D4-FB02-A623-9BCDF7966236}"/>
                </a:ext>
              </a:extLst>
            </p:cNvPr>
            <p:cNvSpPr/>
            <p:nvPr/>
          </p:nvSpPr>
          <p:spPr>
            <a:xfrm>
              <a:off x="8067040" y="1036512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42CD3C51-9C5C-D60C-600C-4E30650FE3C4}"/>
                </a:ext>
              </a:extLst>
            </p:cNvPr>
            <p:cNvSpPr/>
            <p:nvPr/>
          </p:nvSpPr>
          <p:spPr>
            <a:xfrm>
              <a:off x="8067040" y="1175458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890E2D5-D57D-9818-CA8E-2904BDAD55F0}"/>
              </a:ext>
            </a:extLst>
          </p:cNvPr>
          <p:cNvCxnSpPr>
            <a:cxnSpLocks/>
          </p:cNvCxnSpPr>
          <p:nvPr/>
        </p:nvCxnSpPr>
        <p:spPr>
          <a:xfrm>
            <a:off x="686685" y="3757642"/>
            <a:ext cx="1758159" cy="0"/>
          </a:xfrm>
          <a:prstGeom prst="line">
            <a:avLst/>
          </a:prstGeom>
          <a:ln w="34925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002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518DBD-F06E-842D-D048-7EE66B03D5AA}"/>
              </a:ext>
            </a:extLst>
          </p:cNvPr>
          <p:cNvSpPr txBox="1"/>
          <p:nvPr/>
        </p:nvSpPr>
        <p:spPr>
          <a:xfrm>
            <a:off x="408171" y="2649645"/>
            <a:ext cx="681559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const geometry = new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THREE.PlaneGeometry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(50, 50, 50);</a:t>
            </a:r>
          </a:p>
          <a:p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const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video_texture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new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THREE.VideoTexture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(video);</a:t>
            </a:r>
          </a:p>
          <a:p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const material = new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THREE.MeshBasicMaterial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({ map: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video_texture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});</a:t>
            </a:r>
          </a:p>
          <a:p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const mesh = new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THREE.Mesh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(geometry, material);</a:t>
            </a:r>
          </a:p>
          <a:p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scene.add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(mesh);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1DDD75-9EB6-1865-9982-B9213F15AE9E}"/>
              </a:ext>
            </a:extLst>
          </p:cNvPr>
          <p:cNvSpPr txBox="1"/>
          <p:nvPr/>
        </p:nvSpPr>
        <p:spPr>
          <a:xfrm>
            <a:off x="408172" y="988236"/>
            <a:ext cx="1049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main.js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2B505CF-3260-D584-42DB-0027602BE745}"/>
              </a:ext>
            </a:extLst>
          </p:cNvPr>
          <p:cNvCxnSpPr>
            <a:cxnSpLocks/>
          </p:cNvCxnSpPr>
          <p:nvPr/>
        </p:nvCxnSpPr>
        <p:spPr>
          <a:xfrm>
            <a:off x="398646" y="1058019"/>
            <a:ext cx="0" cy="236041"/>
          </a:xfrm>
          <a:prstGeom prst="line">
            <a:avLst/>
          </a:prstGeom>
          <a:ln w="50800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584785-2A8A-79BE-C62F-A87FD1A0B854}"/>
              </a:ext>
            </a:extLst>
          </p:cNvPr>
          <p:cNvSpPr txBox="1"/>
          <p:nvPr/>
        </p:nvSpPr>
        <p:spPr>
          <a:xfrm>
            <a:off x="3383280" y="5253272"/>
            <a:ext cx="5425440" cy="369332"/>
          </a:xfrm>
          <a:prstGeom prst="rect">
            <a:avLst/>
          </a:prstGeom>
          <a:noFill/>
          <a:ln>
            <a:solidFill>
              <a:srgbClr val="182B4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html video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통해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VideoTexture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 및 활용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0CF39A2-AC4F-B7F1-8451-576F675356FB}"/>
              </a:ext>
            </a:extLst>
          </p:cNvPr>
          <p:cNvGrpSpPr/>
          <p:nvPr/>
        </p:nvGrpSpPr>
        <p:grpSpPr>
          <a:xfrm>
            <a:off x="550443" y="2027678"/>
            <a:ext cx="89637" cy="439882"/>
            <a:chOff x="8067040" y="897566"/>
            <a:chExt cx="71120" cy="349012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90EE03-17F0-4CC0-F1DE-6612AA7C7E58}"/>
                </a:ext>
              </a:extLst>
            </p:cNvPr>
            <p:cNvSpPr/>
            <p:nvPr/>
          </p:nvSpPr>
          <p:spPr>
            <a:xfrm>
              <a:off x="8067040" y="897566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BD77D0B-29D4-FB02-A623-9BCDF7966236}"/>
                </a:ext>
              </a:extLst>
            </p:cNvPr>
            <p:cNvSpPr/>
            <p:nvPr/>
          </p:nvSpPr>
          <p:spPr>
            <a:xfrm>
              <a:off x="8067040" y="1036512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42CD3C51-9C5C-D60C-600C-4E30650FE3C4}"/>
                </a:ext>
              </a:extLst>
            </p:cNvPr>
            <p:cNvSpPr/>
            <p:nvPr/>
          </p:nvSpPr>
          <p:spPr>
            <a:xfrm>
              <a:off x="8067040" y="1175458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890E2D5-D57D-9818-CA8E-2904BDAD55F0}"/>
              </a:ext>
            </a:extLst>
          </p:cNvPr>
          <p:cNvCxnSpPr>
            <a:cxnSpLocks/>
          </p:cNvCxnSpPr>
          <p:nvPr/>
        </p:nvCxnSpPr>
        <p:spPr>
          <a:xfrm>
            <a:off x="2993005" y="3341082"/>
            <a:ext cx="2493395" cy="0"/>
          </a:xfrm>
          <a:prstGeom prst="line">
            <a:avLst/>
          </a:prstGeom>
          <a:ln w="34925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0F787A2-8905-E253-388A-C48AD3B92404}"/>
              </a:ext>
            </a:extLst>
          </p:cNvPr>
          <p:cNvSpPr txBox="1"/>
          <p:nvPr/>
        </p:nvSpPr>
        <p:spPr>
          <a:xfrm>
            <a:off x="408171" y="1523346"/>
            <a:ext cx="6815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var video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document.getElementById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("video");</a:t>
            </a:r>
          </a:p>
        </p:txBody>
      </p:sp>
    </p:spTree>
    <p:extLst>
      <p:ext uri="{BB962C8B-B14F-4D97-AF65-F5344CB8AC3E}">
        <p14:creationId xmlns:p14="http://schemas.microsoft.com/office/powerpoint/2010/main" val="521092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hls_sample">
            <a:hlinkClick r:id="" action="ppaction://media"/>
            <a:extLst>
              <a:ext uri="{FF2B5EF4-FFF2-40B4-BE49-F238E27FC236}">
                <a16:creationId xmlns:a16="http://schemas.microsoft.com/office/drawing/2014/main" id="{9BCD81A4-04DD-F51C-D41E-75F9412B2C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2787" y="722987"/>
            <a:ext cx="10766425" cy="592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79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86C77C6-0DE2-CC16-73B2-9C643A2CA02B}"/>
              </a:ext>
            </a:extLst>
          </p:cNvPr>
          <p:cNvSpPr/>
          <p:nvPr/>
        </p:nvSpPr>
        <p:spPr>
          <a:xfrm>
            <a:off x="0" y="0"/>
            <a:ext cx="12192000" cy="1009650"/>
          </a:xfrm>
          <a:prstGeom prst="rect">
            <a:avLst/>
          </a:prstGeom>
          <a:solidFill>
            <a:srgbClr val="182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371781" y="257572"/>
            <a:ext cx="74484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Use okhttp3 &amp; </a:t>
            </a:r>
            <a:r>
              <a:rPr lang="en-US" altLang="ko-KR" sz="26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ffmpeg</a:t>
            </a:r>
            <a:r>
              <a:rPr lang="en-US" altLang="ko-KR" sz="2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on Android Application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9820219" y="503794"/>
            <a:ext cx="2123011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584785-2A8A-79BE-C62F-A87FD1A0B854}"/>
              </a:ext>
            </a:extLst>
          </p:cNvPr>
          <p:cNvSpPr txBox="1"/>
          <p:nvPr/>
        </p:nvSpPr>
        <p:spPr>
          <a:xfrm>
            <a:off x="316438" y="2893238"/>
            <a:ext cx="11713001" cy="15388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RTSP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 예시의 경우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node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WebSocket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사용하였는데 이를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okhttp3, HTTP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클라이언트로 대체하여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Android Application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자체적으로 수행할 수 있도록 진행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WebSocket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역할뿐만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아니라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ffmpeg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또한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Application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일부로 작동 가능하게끔 진행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다만 이 역할을 영상을 송신하는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PC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충분히 처리할 수 있을 것으로 판단되며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App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자체적으로 무거워질 것으로 예상됨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B9BD6B3-14D0-2C5D-C1E0-D1CB4AC69904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68406" y="503794"/>
            <a:ext cx="1903375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144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D0067940-C5BE-5F95-CE30-04A27BF4AD9A}"/>
              </a:ext>
            </a:extLst>
          </p:cNvPr>
          <p:cNvSpPr/>
          <p:nvPr/>
        </p:nvSpPr>
        <p:spPr>
          <a:xfrm rot="5400000">
            <a:off x="-3628073" y="3628072"/>
            <a:ext cx="10485120" cy="3228975"/>
          </a:xfrm>
          <a:prstGeom prst="triangle">
            <a:avLst>
              <a:gd name="adj" fmla="val 0"/>
            </a:avLst>
          </a:prstGeom>
          <a:solidFill>
            <a:srgbClr val="182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323615" y="234324"/>
            <a:ext cx="2276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n w="19050">
                  <a:noFill/>
                </a:ln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40000"/>
                    </a:prst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sz="3600" dirty="0">
              <a:ln w="19050">
                <a:noFill/>
              </a:ln>
              <a:solidFill>
                <a:schemeClr val="bg1"/>
              </a:solidFill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8B3863F-FCCB-03B4-2601-DA19A27902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84" r="14479"/>
          <a:stretch/>
        </p:blipFill>
        <p:spPr>
          <a:xfrm>
            <a:off x="10146508" y="6133926"/>
            <a:ext cx="1921667" cy="544868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1DFB0768-7F5D-238B-7215-8CD0D43D0D72}"/>
              </a:ext>
            </a:extLst>
          </p:cNvPr>
          <p:cNvGrpSpPr/>
          <p:nvPr/>
        </p:nvGrpSpPr>
        <p:grpSpPr>
          <a:xfrm>
            <a:off x="4238666" y="1654012"/>
            <a:ext cx="5907841" cy="3205610"/>
            <a:chOff x="4524416" y="1349212"/>
            <a:chExt cx="5907841" cy="320561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518DBD-F06E-842D-D048-7EE66B03D5AA}"/>
                </a:ext>
              </a:extLst>
            </p:cNvPr>
            <p:cNvSpPr txBox="1"/>
            <p:nvPr/>
          </p:nvSpPr>
          <p:spPr>
            <a:xfrm>
              <a:off x="4524418" y="1935741"/>
              <a:ext cx="36194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RTSP to THREE JS Texture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0A9AC2D-7442-FB4E-5A9C-EE5DB2E67BCF}"/>
                </a:ext>
              </a:extLst>
            </p:cNvPr>
            <p:cNvSpPr txBox="1"/>
            <p:nvPr/>
          </p:nvSpPr>
          <p:spPr>
            <a:xfrm>
              <a:off x="4524417" y="2501706"/>
              <a:ext cx="36194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HLS to THREE JS Texture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7D72866-E6F5-EFFC-8F0E-935EBB149D65}"/>
                </a:ext>
              </a:extLst>
            </p:cNvPr>
            <p:cNvSpPr txBox="1"/>
            <p:nvPr/>
          </p:nvSpPr>
          <p:spPr>
            <a:xfrm>
              <a:off x="4524416" y="4154712"/>
              <a:ext cx="590784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Use okhttp3 &amp; </a:t>
              </a:r>
              <a:r>
                <a:rPr lang="en-US" altLang="ko-KR" sz="200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ffmpeg</a:t>
              </a:r>
              <a:r>
                <a: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on Android Application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19EF612-7217-D1AF-B685-4417A72D2DDD}"/>
                </a:ext>
              </a:extLst>
            </p:cNvPr>
            <p:cNvSpPr txBox="1"/>
            <p:nvPr/>
          </p:nvSpPr>
          <p:spPr>
            <a:xfrm>
              <a:off x="4524418" y="1349212"/>
              <a:ext cx="3084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구현된 사항</a:t>
              </a:r>
              <a:endPara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760B043-A89C-5BB7-1769-4D2EFA7EAB97}"/>
                </a:ext>
              </a:extLst>
            </p:cNvPr>
            <p:cNvSpPr txBox="1"/>
            <p:nvPr/>
          </p:nvSpPr>
          <p:spPr>
            <a:xfrm>
              <a:off x="4524418" y="3518035"/>
              <a:ext cx="3084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진행 중인 사항</a:t>
              </a:r>
              <a:endPara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5693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8B320851-D320-2D6A-EA0B-6CBFB9D485BA}"/>
              </a:ext>
            </a:extLst>
          </p:cNvPr>
          <p:cNvSpPr/>
          <p:nvPr/>
        </p:nvSpPr>
        <p:spPr>
          <a:xfrm>
            <a:off x="0" y="0"/>
            <a:ext cx="12192000" cy="1009650"/>
          </a:xfrm>
          <a:prstGeom prst="rect">
            <a:avLst/>
          </a:prstGeom>
          <a:solidFill>
            <a:srgbClr val="182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584785-2A8A-79BE-C62F-A87FD1A0B854}"/>
              </a:ext>
            </a:extLst>
          </p:cNvPr>
          <p:cNvSpPr txBox="1"/>
          <p:nvPr/>
        </p:nvSpPr>
        <p:spPr>
          <a:xfrm>
            <a:off x="5447239" y="2523429"/>
            <a:ext cx="6395138" cy="28161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node.js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이용하여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RTSP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스트림 서버를 만들고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WebSocket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통해서 스트림을 서비스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처리된 영상을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WebSocket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으로부터 받아오며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jsmpg.js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통해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html canvas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그려줌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canvas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contex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통해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Three JS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DataTexture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생성하여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PlaneGeometry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material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활용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context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RGBA Array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활용한 이미지 처리가 수월하게 이뤄질 것으로 예상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22CA99B-4B08-A349-DF31-C2C14BF06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603" y="1774304"/>
            <a:ext cx="4604890" cy="4314406"/>
          </a:xfrm>
          <a:prstGeom prst="rect">
            <a:avLst/>
          </a:prstGeom>
          <a:ln w="31750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27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F392954-9CA2-197B-9C8B-600D504DA3DB}"/>
              </a:ext>
            </a:extLst>
          </p:cNvPr>
          <p:cNvSpPr txBox="1"/>
          <p:nvPr/>
        </p:nvSpPr>
        <p:spPr>
          <a:xfrm>
            <a:off x="3940548" y="257572"/>
            <a:ext cx="431090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25000"/>
                    </a:prst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</a:t>
            </a:r>
            <a:r>
              <a:rPr lang="en-US" altLang="ko-KR" sz="2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32000"/>
                    </a:prst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Texture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62FDE1C3-D262-B060-7584-F9FF77388668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8251451" y="503794"/>
            <a:ext cx="3691779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EDBA97B5-3152-74BC-EE2D-A4B13DD08A80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68406" y="503794"/>
            <a:ext cx="3472142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3078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518DBD-F06E-842D-D048-7EE66B03D5AA}"/>
              </a:ext>
            </a:extLst>
          </p:cNvPr>
          <p:cNvSpPr txBox="1"/>
          <p:nvPr/>
        </p:nvSpPr>
        <p:spPr>
          <a:xfrm>
            <a:off x="408171" y="1330932"/>
            <a:ext cx="6907029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const Stream = require("node-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rtsp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-stream");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let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List_streamUrl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[];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List_streamUrl.push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rtsp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://210.99.70.120:1935/live/cctv001.stream");</a:t>
            </a:r>
          </a:p>
          <a:p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List_streamUrl.push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rtsp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://210.99.70.120:1935/live/cctv028.stream");</a:t>
            </a:r>
          </a:p>
          <a:p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List_streamUrl.push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rtsp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://210.99.70.120:1935/live/cctv016.stream");</a:t>
            </a:r>
          </a:p>
          <a:p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List_streamUrl.push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rtsp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://210.99.70.120:1935/live/cctv017.stream");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stream = new Stream({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name: "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foscam_stream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",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streamUrl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List_streamUrl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[0],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wsPort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30001,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});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stream_2 = new Stream({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name: "foscam_stream_2",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streamUrl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List_streamUrl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[1],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wsPort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30002,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});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1DDD75-9EB6-1865-9982-B9213F15AE9E}"/>
              </a:ext>
            </a:extLst>
          </p:cNvPr>
          <p:cNvSpPr txBox="1"/>
          <p:nvPr/>
        </p:nvSpPr>
        <p:spPr>
          <a:xfrm>
            <a:off x="408172" y="897566"/>
            <a:ext cx="1049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index.js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2B505CF-3260-D584-42DB-0027602BE745}"/>
              </a:ext>
            </a:extLst>
          </p:cNvPr>
          <p:cNvCxnSpPr>
            <a:cxnSpLocks/>
          </p:cNvCxnSpPr>
          <p:nvPr/>
        </p:nvCxnSpPr>
        <p:spPr>
          <a:xfrm>
            <a:off x="398646" y="967349"/>
            <a:ext cx="0" cy="236041"/>
          </a:xfrm>
          <a:prstGeom prst="line">
            <a:avLst/>
          </a:prstGeom>
          <a:ln w="50800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584785-2A8A-79BE-C62F-A87FD1A0B854}"/>
              </a:ext>
            </a:extLst>
          </p:cNvPr>
          <p:cNvSpPr txBox="1"/>
          <p:nvPr/>
        </p:nvSpPr>
        <p:spPr>
          <a:xfrm>
            <a:off x="6419349" y="3840740"/>
            <a:ext cx="5364480" cy="1538883"/>
          </a:xfrm>
          <a:prstGeom prst="rect">
            <a:avLst/>
          </a:prstGeom>
          <a:noFill/>
          <a:ln>
            <a:solidFill>
              <a:srgbClr val="182B4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node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js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node-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rtsp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-stream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사용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stream URL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WebSocket Port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설정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공공 데이터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충청남도 천안시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_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교통정보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CCTV]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rtsp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개발 진행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5D5E641-C439-761B-891E-FA6010AFFA51}"/>
              </a:ext>
            </a:extLst>
          </p:cNvPr>
          <p:cNvCxnSpPr>
            <a:cxnSpLocks/>
          </p:cNvCxnSpPr>
          <p:nvPr/>
        </p:nvCxnSpPr>
        <p:spPr>
          <a:xfrm>
            <a:off x="2667885" y="1651675"/>
            <a:ext cx="1883795" cy="0"/>
          </a:xfrm>
          <a:prstGeom prst="line">
            <a:avLst/>
          </a:prstGeom>
          <a:ln w="34925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10CF39A2-AC4F-B7F1-8451-576F675356FB}"/>
              </a:ext>
            </a:extLst>
          </p:cNvPr>
          <p:cNvGrpSpPr/>
          <p:nvPr/>
        </p:nvGrpSpPr>
        <p:grpSpPr>
          <a:xfrm>
            <a:off x="894679" y="6152500"/>
            <a:ext cx="71120" cy="349012"/>
            <a:chOff x="8067040" y="897566"/>
            <a:chExt cx="71120" cy="349012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90EE03-17F0-4CC0-F1DE-6612AA7C7E58}"/>
                </a:ext>
              </a:extLst>
            </p:cNvPr>
            <p:cNvSpPr/>
            <p:nvPr/>
          </p:nvSpPr>
          <p:spPr>
            <a:xfrm>
              <a:off x="8067040" y="897566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BD77D0B-29D4-FB02-A623-9BCDF7966236}"/>
                </a:ext>
              </a:extLst>
            </p:cNvPr>
            <p:cNvSpPr/>
            <p:nvPr/>
          </p:nvSpPr>
          <p:spPr>
            <a:xfrm>
              <a:off x="8067040" y="1036512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42CD3C51-9C5C-D60C-600C-4E30650FE3C4}"/>
                </a:ext>
              </a:extLst>
            </p:cNvPr>
            <p:cNvSpPr/>
            <p:nvPr/>
          </p:nvSpPr>
          <p:spPr>
            <a:xfrm>
              <a:off x="8067040" y="1175458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1241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518DBD-F06E-842D-D048-7EE66B03D5AA}"/>
              </a:ext>
            </a:extLst>
          </p:cNvPr>
          <p:cNvSpPr txBox="1"/>
          <p:nvPr/>
        </p:nvSpPr>
        <p:spPr>
          <a:xfrm>
            <a:off x="408171" y="1330933"/>
            <a:ext cx="6030729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&lt;!DOCTYPE html&gt;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&lt;html lang="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en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"&gt;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&lt;head&gt;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&lt;meta charset="UTF-8" /&gt;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&lt;script type="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importmap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"&gt;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"imports":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"three": "./three.module.js"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}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}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&lt;/script&gt;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&lt;script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src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="./jsmpg.js"&gt;&lt;/script&gt;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&lt;/head&gt;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&lt;canvas id="video" hidden&gt;&lt;/canvas&gt;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&lt;canvas id="video_2" hidden&gt;&lt;/canvas&gt;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&lt;canvas id="video_3" hidden&gt;&lt;/canvas&gt;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&lt;canvas id="video_4" hidden&gt;&lt;/canvas&gt;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&lt;script type="module"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src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="./main.js"&gt;&lt;/script&gt;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&lt;/body&gt;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&lt;/html&gt;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1DDD75-9EB6-1865-9982-B9213F15AE9E}"/>
              </a:ext>
            </a:extLst>
          </p:cNvPr>
          <p:cNvSpPr txBox="1"/>
          <p:nvPr/>
        </p:nvSpPr>
        <p:spPr>
          <a:xfrm>
            <a:off x="408172" y="897566"/>
            <a:ext cx="1288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index.html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2B505CF-3260-D584-42DB-0027602BE745}"/>
              </a:ext>
            </a:extLst>
          </p:cNvPr>
          <p:cNvCxnSpPr>
            <a:cxnSpLocks/>
          </p:cNvCxnSpPr>
          <p:nvPr/>
        </p:nvCxnSpPr>
        <p:spPr>
          <a:xfrm>
            <a:off x="398646" y="967349"/>
            <a:ext cx="0" cy="236041"/>
          </a:xfrm>
          <a:prstGeom prst="line">
            <a:avLst/>
          </a:prstGeom>
          <a:ln w="50800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35DDC34-1E98-86B8-0E24-32A9672F172A}"/>
              </a:ext>
            </a:extLst>
          </p:cNvPr>
          <p:cNvSpPr txBox="1"/>
          <p:nvPr/>
        </p:nvSpPr>
        <p:spPr>
          <a:xfrm>
            <a:off x="6673349" y="2984296"/>
            <a:ext cx="4837333" cy="1092607"/>
          </a:xfrm>
          <a:prstGeom prst="rect">
            <a:avLst/>
          </a:prstGeom>
          <a:noFill/>
          <a:ln>
            <a:solidFill>
              <a:srgbClr val="182B4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node-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rtsp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-stream(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ffmpeg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사용하여 처리한 영상을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jsmpg.js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재생할 예정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처리할 영상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개를 받을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canvas 4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 설정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5038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518DBD-F06E-842D-D048-7EE66B03D5AA}"/>
              </a:ext>
            </a:extLst>
          </p:cNvPr>
          <p:cNvSpPr txBox="1"/>
          <p:nvPr/>
        </p:nvSpPr>
        <p:spPr>
          <a:xfrm>
            <a:off x="408171" y="2847241"/>
            <a:ext cx="60307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let video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document.getElementById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("video");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let client = new WebSocket("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ws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://10.20.7.29:30001");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let player = new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jsmpeg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(client,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canvas: video,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});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1DDD75-9EB6-1865-9982-B9213F15AE9E}"/>
              </a:ext>
            </a:extLst>
          </p:cNvPr>
          <p:cNvSpPr txBox="1"/>
          <p:nvPr/>
        </p:nvSpPr>
        <p:spPr>
          <a:xfrm>
            <a:off x="408172" y="1639246"/>
            <a:ext cx="1288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main.js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2B505CF-3260-D584-42DB-0027602BE745}"/>
              </a:ext>
            </a:extLst>
          </p:cNvPr>
          <p:cNvCxnSpPr>
            <a:cxnSpLocks/>
          </p:cNvCxnSpPr>
          <p:nvPr/>
        </p:nvCxnSpPr>
        <p:spPr>
          <a:xfrm>
            <a:off x="398646" y="1709029"/>
            <a:ext cx="0" cy="236041"/>
          </a:xfrm>
          <a:prstGeom prst="line">
            <a:avLst/>
          </a:prstGeom>
          <a:ln w="50800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35DDC34-1E98-86B8-0E24-32A9672F172A}"/>
              </a:ext>
            </a:extLst>
          </p:cNvPr>
          <p:cNvSpPr txBox="1"/>
          <p:nvPr/>
        </p:nvSpPr>
        <p:spPr>
          <a:xfrm>
            <a:off x="6805429" y="3023234"/>
            <a:ext cx="4624571" cy="646331"/>
          </a:xfrm>
          <a:prstGeom prst="rect">
            <a:avLst/>
          </a:prstGeom>
          <a:noFill/>
          <a:ln>
            <a:solidFill>
              <a:srgbClr val="182B4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jsmpeg.js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html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canvas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WebSocket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으로부터 받아온 영상을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그려줌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279A52-D96D-AA23-E9F0-6B1424669FA6}"/>
              </a:ext>
            </a:extLst>
          </p:cNvPr>
          <p:cNvGrpSpPr/>
          <p:nvPr/>
        </p:nvGrpSpPr>
        <p:grpSpPr>
          <a:xfrm>
            <a:off x="670560" y="2330126"/>
            <a:ext cx="71120" cy="349012"/>
            <a:chOff x="8067040" y="897566"/>
            <a:chExt cx="71120" cy="349012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22DE3E3-B83A-E589-B909-C0A75F4DFC32}"/>
                </a:ext>
              </a:extLst>
            </p:cNvPr>
            <p:cNvSpPr/>
            <p:nvPr/>
          </p:nvSpPr>
          <p:spPr>
            <a:xfrm>
              <a:off x="8067040" y="897566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CB242C9-E528-1B28-0486-473675672001}"/>
                </a:ext>
              </a:extLst>
            </p:cNvPr>
            <p:cNvSpPr/>
            <p:nvPr/>
          </p:nvSpPr>
          <p:spPr>
            <a:xfrm>
              <a:off x="8067040" y="1036512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DBB1357-5291-2642-901E-312D5B65D61F}"/>
                </a:ext>
              </a:extLst>
            </p:cNvPr>
            <p:cNvSpPr/>
            <p:nvPr/>
          </p:nvSpPr>
          <p:spPr>
            <a:xfrm>
              <a:off x="8067040" y="1175458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7511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518DBD-F06E-842D-D048-7EE66B03D5AA}"/>
              </a:ext>
            </a:extLst>
          </p:cNvPr>
          <p:cNvSpPr txBox="1"/>
          <p:nvPr/>
        </p:nvSpPr>
        <p:spPr>
          <a:xfrm>
            <a:off x="408171" y="1468847"/>
            <a:ext cx="5606549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const mesh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createCamMesh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(video, 0, 30, -40);</a:t>
            </a:r>
          </a:p>
          <a:p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function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createCamMesh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(canvas, x, y, z)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const context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canvas.getContext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("2d");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const </a:t>
            </a:r>
            <a:r>
              <a:rPr lang="en-US" altLang="ko-KR" sz="16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context.getImageData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(0, 0, 480, 640);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const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video_texture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new </a:t>
            </a:r>
            <a:r>
              <a:rPr lang="en-US" altLang="ko-KR" sz="16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THREE.DataTexture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imageData.data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imageData.width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imageData.height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THREE.RGBAFormat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video_texture.flipY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true;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video_texture.needsUpdate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true;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const material = new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THREE.MeshBasicMaterial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transparent: true,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map: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video_texture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});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1DDD75-9EB6-1865-9982-B9213F15AE9E}"/>
              </a:ext>
            </a:extLst>
          </p:cNvPr>
          <p:cNvSpPr txBox="1"/>
          <p:nvPr/>
        </p:nvSpPr>
        <p:spPr>
          <a:xfrm>
            <a:off x="408172" y="712900"/>
            <a:ext cx="1288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main.js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2B505CF-3260-D584-42DB-0027602BE745}"/>
              </a:ext>
            </a:extLst>
          </p:cNvPr>
          <p:cNvCxnSpPr>
            <a:cxnSpLocks/>
          </p:cNvCxnSpPr>
          <p:nvPr/>
        </p:nvCxnSpPr>
        <p:spPr>
          <a:xfrm>
            <a:off x="398646" y="782683"/>
            <a:ext cx="0" cy="236041"/>
          </a:xfrm>
          <a:prstGeom prst="line">
            <a:avLst/>
          </a:prstGeom>
          <a:ln w="50800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35DDC34-1E98-86B8-0E24-32A9672F172A}"/>
              </a:ext>
            </a:extLst>
          </p:cNvPr>
          <p:cNvSpPr txBox="1"/>
          <p:nvPr/>
        </p:nvSpPr>
        <p:spPr>
          <a:xfrm>
            <a:off x="5555748" y="3869504"/>
            <a:ext cx="6312401" cy="2369880"/>
          </a:xfrm>
          <a:prstGeom prst="rect">
            <a:avLst/>
          </a:prstGeom>
          <a:noFill/>
          <a:ln>
            <a:solidFill>
              <a:srgbClr val="182B4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ThreeJS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CanvasTexture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존재하지만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이는 미리 정의했던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context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입력한 정보를 매 프레임 렌더링 전에 받아오는 형식이기에 현재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Texture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 과정에 적합하지 않음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canvas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contex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THREE.DataTexture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data(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Uint8ClampedArray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DataTexture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필요한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data(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Uint8Array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대입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279A52-D96D-AA23-E9F0-6B1424669FA6}"/>
              </a:ext>
            </a:extLst>
          </p:cNvPr>
          <p:cNvGrpSpPr/>
          <p:nvPr/>
        </p:nvGrpSpPr>
        <p:grpSpPr>
          <a:xfrm>
            <a:off x="579120" y="1178025"/>
            <a:ext cx="45719" cy="224360"/>
            <a:chOff x="8067040" y="897566"/>
            <a:chExt cx="71120" cy="349012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22DE3E3-B83A-E589-B909-C0A75F4DFC32}"/>
                </a:ext>
              </a:extLst>
            </p:cNvPr>
            <p:cNvSpPr/>
            <p:nvPr/>
          </p:nvSpPr>
          <p:spPr>
            <a:xfrm>
              <a:off x="8067040" y="897566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CB242C9-E528-1B28-0486-473675672001}"/>
                </a:ext>
              </a:extLst>
            </p:cNvPr>
            <p:cNvSpPr/>
            <p:nvPr/>
          </p:nvSpPr>
          <p:spPr>
            <a:xfrm>
              <a:off x="8067040" y="1036512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DBB1357-5291-2642-901E-312D5B65D61F}"/>
                </a:ext>
              </a:extLst>
            </p:cNvPr>
            <p:cNvSpPr/>
            <p:nvPr/>
          </p:nvSpPr>
          <p:spPr>
            <a:xfrm>
              <a:off x="8067040" y="1175458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B327454-BDFA-1F06-2A4E-FA7C36AC4E8E}"/>
              </a:ext>
            </a:extLst>
          </p:cNvPr>
          <p:cNvSpPr txBox="1"/>
          <p:nvPr/>
        </p:nvSpPr>
        <p:spPr>
          <a:xfrm>
            <a:off x="6277109" y="1425245"/>
            <a:ext cx="55067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const geometry = new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THREE.PlaneGeometry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(50, 50, 50);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const mesh = new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THREE.Mesh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(geometry, material);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mesh.position.set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(x, y, z);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mesh.material.needsUpdate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true;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mesh.material.map.needsUpdate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true;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scene.add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(mesh);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return mesh;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}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95D435E-5BD6-45C5-57AE-C593429F8F74}"/>
              </a:ext>
            </a:extLst>
          </p:cNvPr>
          <p:cNvCxnSpPr>
            <a:cxnSpLocks/>
          </p:cNvCxnSpPr>
          <p:nvPr/>
        </p:nvCxnSpPr>
        <p:spPr>
          <a:xfrm>
            <a:off x="1052445" y="2649974"/>
            <a:ext cx="3428115" cy="0"/>
          </a:xfrm>
          <a:prstGeom prst="line">
            <a:avLst/>
          </a:prstGeom>
          <a:ln w="34925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D63F643-66BD-AFB2-C984-7AC3627D89D5}"/>
              </a:ext>
            </a:extLst>
          </p:cNvPr>
          <p:cNvCxnSpPr>
            <a:cxnSpLocks/>
          </p:cNvCxnSpPr>
          <p:nvPr/>
        </p:nvCxnSpPr>
        <p:spPr>
          <a:xfrm>
            <a:off x="3064125" y="3127494"/>
            <a:ext cx="1873635" cy="0"/>
          </a:xfrm>
          <a:prstGeom prst="line">
            <a:avLst/>
          </a:prstGeom>
          <a:ln w="34925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828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518DBD-F06E-842D-D048-7EE66B03D5AA}"/>
              </a:ext>
            </a:extLst>
          </p:cNvPr>
          <p:cNvSpPr txBox="1"/>
          <p:nvPr/>
        </p:nvSpPr>
        <p:spPr>
          <a:xfrm>
            <a:off x="408171" y="1468847"/>
            <a:ext cx="560654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function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updateDataTexture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(canvas, mesh) {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const context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canvas.getContext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("2d");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const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context.getImageData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(0, 0, 480, 640);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mesh.material.map.needsUpdate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true;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mesh.material.map.source.data.data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imageData.data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}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function render() {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updateDataTexture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(video, mesh);</a:t>
            </a: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renderer.render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(scene, camera);</a:t>
            </a:r>
          </a:p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}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1DDD75-9EB6-1865-9982-B9213F15AE9E}"/>
              </a:ext>
            </a:extLst>
          </p:cNvPr>
          <p:cNvSpPr txBox="1"/>
          <p:nvPr/>
        </p:nvSpPr>
        <p:spPr>
          <a:xfrm>
            <a:off x="408172" y="712900"/>
            <a:ext cx="1288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main.js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2B505CF-3260-D584-42DB-0027602BE745}"/>
              </a:ext>
            </a:extLst>
          </p:cNvPr>
          <p:cNvCxnSpPr>
            <a:cxnSpLocks/>
          </p:cNvCxnSpPr>
          <p:nvPr/>
        </p:nvCxnSpPr>
        <p:spPr>
          <a:xfrm>
            <a:off x="398646" y="782683"/>
            <a:ext cx="0" cy="236041"/>
          </a:xfrm>
          <a:prstGeom prst="line">
            <a:avLst/>
          </a:prstGeom>
          <a:ln w="50800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35DDC34-1E98-86B8-0E24-32A9672F172A}"/>
              </a:ext>
            </a:extLst>
          </p:cNvPr>
          <p:cNvSpPr txBox="1"/>
          <p:nvPr/>
        </p:nvSpPr>
        <p:spPr>
          <a:xfrm>
            <a:off x="5598540" y="4049309"/>
            <a:ext cx="5966527" cy="646331"/>
          </a:xfrm>
          <a:prstGeom prst="rect">
            <a:avLst/>
          </a:prstGeom>
          <a:noFill/>
          <a:ln>
            <a:solidFill>
              <a:srgbClr val="182B4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매 프레임 렌더링하기 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RTSP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영상을 보여주고 있는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Canvas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imageData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가져와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DataTexture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업데이트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279A52-D96D-AA23-E9F0-6B1424669FA6}"/>
              </a:ext>
            </a:extLst>
          </p:cNvPr>
          <p:cNvGrpSpPr/>
          <p:nvPr/>
        </p:nvGrpSpPr>
        <p:grpSpPr>
          <a:xfrm>
            <a:off x="579120" y="1178025"/>
            <a:ext cx="45719" cy="224360"/>
            <a:chOff x="8067040" y="897566"/>
            <a:chExt cx="71120" cy="349012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22DE3E3-B83A-E589-B909-C0A75F4DFC32}"/>
                </a:ext>
              </a:extLst>
            </p:cNvPr>
            <p:cNvSpPr/>
            <p:nvPr/>
          </p:nvSpPr>
          <p:spPr>
            <a:xfrm>
              <a:off x="8067040" y="897566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CB242C9-E528-1B28-0486-473675672001}"/>
                </a:ext>
              </a:extLst>
            </p:cNvPr>
            <p:cNvSpPr/>
            <p:nvPr/>
          </p:nvSpPr>
          <p:spPr>
            <a:xfrm>
              <a:off x="8067040" y="1036512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DBB1357-5291-2642-901E-312D5B65D61F}"/>
                </a:ext>
              </a:extLst>
            </p:cNvPr>
            <p:cNvSpPr/>
            <p:nvPr/>
          </p:nvSpPr>
          <p:spPr>
            <a:xfrm>
              <a:off x="8067040" y="1175458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1DE6099-2A05-FA85-57A6-5DBAA665F44B}"/>
              </a:ext>
            </a:extLst>
          </p:cNvPr>
          <p:cNvGrpSpPr/>
          <p:nvPr/>
        </p:nvGrpSpPr>
        <p:grpSpPr>
          <a:xfrm>
            <a:off x="1470660" y="3860265"/>
            <a:ext cx="45719" cy="224360"/>
            <a:chOff x="8067040" y="897566"/>
            <a:chExt cx="71120" cy="349012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D5D7C2D-C83F-DA2E-E91A-416D103ED683}"/>
                </a:ext>
              </a:extLst>
            </p:cNvPr>
            <p:cNvSpPr/>
            <p:nvPr/>
          </p:nvSpPr>
          <p:spPr>
            <a:xfrm>
              <a:off x="8067040" y="897566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79F200C-DB46-067E-0D5D-07029E8CFA11}"/>
                </a:ext>
              </a:extLst>
            </p:cNvPr>
            <p:cNvSpPr/>
            <p:nvPr/>
          </p:nvSpPr>
          <p:spPr>
            <a:xfrm>
              <a:off x="8067040" y="1036512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5A5FB9-7CEA-2DDD-2A45-B85872C8E8C3}"/>
                </a:ext>
              </a:extLst>
            </p:cNvPr>
            <p:cNvSpPr/>
            <p:nvPr/>
          </p:nvSpPr>
          <p:spPr>
            <a:xfrm>
              <a:off x="8067040" y="1175458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C1F9134-33E6-8BB0-4071-0EAA2E9BCB7A}"/>
              </a:ext>
            </a:extLst>
          </p:cNvPr>
          <p:cNvGrpSpPr/>
          <p:nvPr/>
        </p:nvGrpSpPr>
        <p:grpSpPr>
          <a:xfrm>
            <a:off x="1470660" y="4606320"/>
            <a:ext cx="45719" cy="224360"/>
            <a:chOff x="8067040" y="897566"/>
            <a:chExt cx="71120" cy="349012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31FEBAC3-0A2F-3B42-FCDA-58D4A48EB399}"/>
                </a:ext>
              </a:extLst>
            </p:cNvPr>
            <p:cNvSpPr/>
            <p:nvPr/>
          </p:nvSpPr>
          <p:spPr>
            <a:xfrm>
              <a:off x="8067040" y="897566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254010D5-B3EB-64B1-618D-D1C6929AE0B9}"/>
                </a:ext>
              </a:extLst>
            </p:cNvPr>
            <p:cNvSpPr/>
            <p:nvPr/>
          </p:nvSpPr>
          <p:spPr>
            <a:xfrm>
              <a:off x="8067040" y="1036512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D81D2DC1-EE6E-F0A1-525C-78422141473F}"/>
                </a:ext>
              </a:extLst>
            </p:cNvPr>
            <p:cNvSpPr/>
            <p:nvPr/>
          </p:nvSpPr>
          <p:spPr>
            <a:xfrm>
              <a:off x="8067040" y="1175458"/>
              <a:ext cx="71120" cy="71120"/>
            </a:xfrm>
            <a:prstGeom prst="ellipse">
              <a:avLst/>
            </a:prstGeom>
            <a:solidFill>
              <a:srgbClr val="182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52746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4708B-E966-CFB3-B84F-226B5CE97F13}"/>
              </a:ext>
            </a:extLst>
          </p:cNvPr>
          <p:cNvSpPr txBox="1"/>
          <p:nvPr/>
        </p:nvSpPr>
        <p:spPr>
          <a:xfrm>
            <a:off x="212912" y="205068"/>
            <a:ext cx="446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RTSP to THREE JS Texture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A771F0E-6C3A-A0B7-8AC0-65DD3C3DE37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676776" y="435901"/>
            <a:ext cx="7191374" cy="0"/>
          </a:xfrm>
          <a:prstGeom prst="line">
            <a:avLst/>
          </a:prstGeom>
          <a:ln w="15875">
            <a:solidFill>
              <a:srgbClr val="182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rtsp_sample">
            <a:hlinkClick r:id="" action="ppaction://media"/>
            <a:extLst>
              <a:ext uri="{FF2B5EF4-FFF2-40B4-BE49-F238E27FC236}">
                <a16:creationId xmlns:a16="http://schemas.microsoft.com/office/drawing/2014/main" id="{3FEB2F06-2882-8DDA-74A4-4015D141B0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6567" y="778165"/>
            <a:ext cx="10678865" cy="587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173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4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1233</Words>
  <Application>Microsoft Office PowerPoint</Application>
  <PresentationFormat>와이드스크린</PresentationFormat>
  <Paragraphs>182</Paragraphs>
  <Slides>15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나눔스퀘어 Bold</vt:lpstr>
      <vt:lpstr>나눔스퀘어 ExtraBold</vt:lpstr>
      <vt:lpstr>나눔스퀘어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김종훈</dc:creator>
  <cp:lastModifiedBy>김종훈</cp:lastModifiedBy>
  <cp:revision>6</cp:revision>
  <dcterms:created xsi:type="dcterms:W3CDTF">2022-08-18T06:24:01Z</dcterms:created>
  <dcterms:modified xsi:type="dcterms:W3CDTF">2022-08-23T21:53:51Z</dcterms:modified>
</cp:coreProperties>
</file>

<file path=docProps/thumbnail.jpeg>
</file>